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25022809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Кавыч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Текст заголовка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Уровень текста 1</a:t>
            </a:r>
          </a:p>
          <a:p>
            <a:pPr lvl="1">
              <a:defRPr sz="1800"/>
            </a:pPr>
            <a:r>
              <a:rPr sz="3200"/>
              <a:t>Уровень текста 2</a:t>
            </a:r>
          </a:p>
          <a:p>
            <a:pPr lvl="2">
              <a:defRPr sz="1800"/>
            </a:pPr>
            <a:r>
              <a:rPr sz="3200"/>
              <a:t>Уровень текста 3</a:t>
            </a:r>
          </a:p>
          <a:p>
            <a:pPr lvl="3">
              <a:defRPr sz="1800"/>
            </a:pPr>
            <a:r>
              <a:rPr sz="3200"/>
              <a:t>Уровень текста 4</a:t>
            </a:r>
          </a:p>
          <a:p>
            <a:pPr lvl="4">
              <a:defRPr sz="1800"/>
            </a:pPr>
            <a:r>
              <a:rPr sz="32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Уровень текста 1</a:t>
            </a:r>
          </a:p>
          <a:p>
            <a:pPr lvl="1">
              <a:defRPr sz="1800"/>
            </a:pPr>
            <a:r>
              <a:rPr sz="3600"/>
              <a:t>Уровень текста 2</a:t>
            </a:r>
          </a:p>
          <a:p>
            <a:pPr lvl="2">
              <a:defRPr sz="1800"/>
            </a:pPr>
            <a:r>
              <a:rPr sz="3600"/>
              <a:t>Уровень текста 3</a:t>
            </a:r>
          </a:p>
          <a:p>
            <a:pPr lvl="3">
              <a:defRPr sz="1800"/>
            </a:pPr>
            <a:r>
              <a:rPr sz="3600"/>
              <a:t>Уровень текста 4</a:t>
            </a:r>
          </a:p>
          <a:p>
            <a:pPr lvl="4">
              <a:defRPr sz="1800"/>
            </a:pPr>
            <a:r>
              <a:rPr sz="36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Уровень текста 1</a:t>
            </a:r>
          </a:p>
          <a:p>
            <a:pPr lvl="1">
              <a:defRPr sz="1800"/>
            </a:pPr>
            <a:r>
              <a:rPr sz="2800"/>
              <a:t>Уровень текста 2</a:t>
            </a:r>
          </a:p>
          <a:p>
            <a:pPr lvl="2">
              <a:defRPr sz="1800"/>
            </a:pPr>
            <a:r>
              <a:rPr sz="2800"/>
              <a:t>Уровень текста 3</a:t>
            </a:r>
          </a:p>
          <a:p>
            <a:pPr lvl="3">
              <a:defRPr sz="1800"/>
            </a:pPr>
            <a:r>
              <a:rPr sz="2800"/>
              <a:t>Уровень текста 4</a:t>
            </a:r>
          </a:p>
          <a:p>
            <a:pPr lvl="4">
              <a:defRPr sz="1800"/>
            </a:pPr>
            <a:r>
              <a:rPr sz="28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Уровень текста 1</a:t>
            </a:r>
          </a:p>
          <a:p>
            <a:pPr lvl="1">
              <a:defRPr sz="1800"/>
            </a:pPr>
            <a:r>
              <a:rPr sz="3600"/>
              <a:t>Уровень текста 2</a:t>
            </a:r>
          </a:p>
          <a:p>
            <a:pPr lvl="2">
              <a:defRPr sz="1800"/>
            </a:pPr>
            <a:r>
              <a:rPr sz="3600"/>
              <a:t>Уровень текста 3</a:t>
            </a:r>
          </a:p>
          <a:p>
            <a:pPr lvl="3">
              <a:defRPr sz="1800"/>
            </a:pPr>
            <a:r>
              <a:rPr sz="3600"/>
              <a:t>Уровень текста 4</a:t>
            </a:r>
          </a:p>
          <a:p>
            <a:pPr lvl="4">
              <a:defRPr sz="1800"/>
            </a:pPr>
            <a:r>
              <a:rPr sz="3600"/>
              <a:t>Уровень текста 5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Текст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Уровень текста 1</a:t>
            </a:r>
          </a:p>
          <a:p>
            <a:pPr lvl="1">
              <a:defRPr sz="1800"/>
            </a:pPr>
            <a:r>
              <a:rPr sz="3600"/>
              <a:t>Уровень текста 2</a:t>
            </a:r>
          </a:p>
          <a:p>
            <a:pPr lvl="2">
              <a:defRPr sz="1800"/>
            </a:pPr>
            <a:r>
              <a:rPr sz="3600"/>
              <a:t>Уровень текста 3</a:t>
            </a:r>
          </a:p>
          <a:p>
            <a:pPr lvl="3">
              <a:defRPr sz="1800"/>
            </a:pPr>
            <a:r>
              <a:rPr sz="3600"/>
              <a:t>Уровень текста 4</a:t>
            </a:r>
          </a:p>
          <a:p>
            <a:pPr lvl="4">
              <a:defRPr sz="1800"/>
            </a:pPr>
            <a:r>
              <a:rPr sz="3600"/>
              <a:t>Уровень текста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Технологии защиты от потери клиентов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Интеграция сайта и CRM </a:t>
            </a:r>
          </a:p>
        </p:txBody>
      </p:sp>
      <p:sp>
        <p:nvSpPr>
          <p:cNvPr id="34" name="Shape 34"/>
          <p:cNvSpPr/>
          <p:nvPr/>
        </p:nvSpPr>
        <p:spPr>
          <a:xfrm>
            <a:off x="4869954" y="6096000"/>
            <a:ext cx="3264892" cy="8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2300"/>
              <a:t>Антон Кузнецов</a:t>
            </a:r>
          </a:p>
          <a:p>
            <a:pPr lvl="0">
              <a:defRPr sz="1800"/>
            </a:pPr>
            <a:r>
              <a:rPr sz="2300"/>
              <a:t>Веб-студия «Бестранк»</a:t>
            </a:r>
          </a:p>
        </p:txBody>
      </p:sp>
      <p:pic>
        <p:nvPicPr>
          <p:cNvPr id="3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97450" y="7099300"/>
            <a:ext cx="3009900" cy="482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Как люди ищут информацию?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9" name="Shape 39"/>
          <p:cNvSpPr/>
          <p:nvPr/>
        </p:nvSpPr>
        <p:spPr>
          <a:xfrm>
            <a:off x="2309272" y="3883900"/>
            <a:ext cx="8377198" cy="3725700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>
            <a:normAutofit/>
          </a:bodyPr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42" name="Group 42"/>
          <p:cNvGrpSpPr/>
          <p:nvPr/>
        </p:nvGrpSpPr>
        <p:grpSpPr>
          <a:xfrm>
            <a:off x="2309272" y="5076300"/>
            <a:ext cx="914401" cy="914401"/>
            <a:chOff x="0" y="0"/>
            <a:chExt cx="914400" cy="914400"/>
          </a:xfrm>
        </p:grpSpPr>
        <p:sp>
          <p:nvSpPr>
            <p:cNvPr id="40" name="Shape 40"/>
            <p:cNvSpPr/>
            <p:nvPr/>
          </p:nvSpPr>
          <p:spPr>
            <a:xfrm>
              <a:off x="263102" y="272837"/>
              <a:ext cx="388197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4835"/>
                    <a:pt x="1186" y="0"/>
                    <a:pt x="2650" y="0"/>
                  </a:cubicBezTo>
                  <a:cubicBezTo>
                    <a:pt x="4113" y="0"/>
                    <a:pt x="5300" y="4835"/>
                    <a:pt x="5300" y="10800"/>
                  </a:cubicBezTo>
                  <a:cubicBezTo>
                    <a:pt x="5300" y="16765"/>
                    <a:pt x="4113" y="21600"/>
                    <a:pt x="2650" y="21600"/>
                  </a:cubicBezTo>
                  <a:cubicBezTo>
                    <a:pt x="1186" y="21600"/>
                    <a:pt x="0" y="16765"/>
                    <a:pt x="0" y="10800"/>
                  </a:cubicBezTo>
                  <a:moveTo>
                    <a:pt x="16300" y="10800"/>
                  </a:moveTo>
                  <a:cubicBezTo>
                    <a:pt x="16300" y="4835"/>
                    <a:pt x="17487" y="0"/>
                    <a:pt x="18950" y="0"/>
                  </a:cubicBezTo>
                  <a:cubicBezTo>
                    <a:pt x="20414" y="0"/>
                    <a:pt x="21600" y="4835"/>
                    <a:pt x="21600" y="10800"/>
                  </a:cubicBezTo>
                  <a:cubicBezTo>
                    <a:pt x="21600" y="16765"/>
                    <a:pt x="20414" y="21600"/>
                    <a:pt x="18950" y="21600"/>
                  </a:cubicBezTo>
                  <a:cubicBezTo>
                    <a:pt x="17487" y="21600"/>
                    <a:pt x="16300" y="16765"/>
                    <a:pt x="16300" y="10800"/>
                  </a:cubicBezTo>
                </a:path>
              </a:pathLst>
            </a:custGeom>
            <a:noFill/>
            <a:ln w="19050" cap="flat">
              <a:solidFill>
                <a:srgbClr val="2388D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lvl="0" algn="l" defTabSz="914400">
                <a:defRPr sz="14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46" y="15510"/>
                  </a:moveTo>
                  <a:cubicBezTo>
                    <a:pt x="8849" y="18190"/>
                    <a:pt x="12747" y="18190"/>
                    <a:pt x="16640" y="15510"/>
                  </a:cubicBezTo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</a:path>
              </a:pathLst>
            </a:custGeom>
            <a:noFill/>
            <a:ln w="19050" cap="flat">
              <a:solidFill>
                <a:srgbClr val="2388DB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lvl="0" algn="l" defTabSz="914400">
                <a:defRPr sz="14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43" name="Shape 43"/>
          <p:cNvSpPr/>
          <p:nvPr/>
        </p:nvSpPr>
        <p:spPr>
          <a:xfrm>
            <a:off x="3355409" y="5097025"/>
            <a:ext cx="964501" cy="857401"/>
          </a:xfrm>
          <a:prstGeom prst="rightArrow">
            <a:avLst>
              <a:gd name="adj1" fmla="val 50000"/>
              <a:gd name="adj2" fmla="val 52737"/>
            </a:avLst>
          </a:prstGeom>
          <a:solidFill>
            <a:srgbClr val="BBD7F8"/>
          </a:solidFill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4469972" y="5125525"/>
            <a:ext cx="1316100" cy="857401"/>
          </a:xfrm>
          <a:prstGeom prst="rect">
            <a:avLst/>
          </a:prstGeom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5993833" y="5125525"/>
            <a:ext cx="964501" cy="857401"/>
          </a:xfrm>
          <a:prstGeom prst="rightArrow">
            <a:avLst>
              <a:gd name="adj1" fmla="val 50000"/>
              <a:gd name="adj2" fmla="val 52737"/>
            </a:avLst>
          </a:prstGeom>
          <a:solidFill>
            <a:srgbClr val="BBD7F8"/>
          </a:solidFill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7137258" y="5125525"/>
            <a:ext cx="1316100" cy="857401"/>
          </a:xfrm>
          <a:prstGeom prst="rect">
            <a:avLst/>
          </a:prstGeom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9764889" y="5131258"/>
            <a:ext cx="921067" cy="846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0657" h="15999" extrusionOk="0">
                <a:moveTo>
                  <a:pt x="5328" y="3849"/>
                </a:moveTo>
                <a:cubicBezTo>
                  <a:pt x="7532" y="-5601"/>
                  <a:pt x="16128" y="3849"/>
                  <a:pt x="5328" y="15999"/>
                </a:cubicBezTo>
                <a:cubicBezTo>
                  <a:pt x="-5472" y="3849"/>
                  <a:pt x="3124" y="-5601"/>
                  <a:pt x="5328" y="3849"/>
                </a:cubicBezTo>
                <a:close/>
              </a:path>
            </a:pathLst>
          </a:custGeom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8626597" y="5104800"/>
            <a:ext cx="964501" cy="857401"/>
          </a:xfrm>
          <a:prstGeom prst="rightArrow">
            <a:avLst>
              <a:gd name="adj1" fmla="val 50000"/>
              <a:gd name="adj2" fmla="val 52737"/>
            </a:avLst>
          </a:prstGeom>
          <a:solidFill>
            <a:srgbClr val="BBD7F8"/>
          </a:solidFill>
          <a:ln w="19050">
            <a:solidFill>
              <a:srgbClr val="2388DB"/>
            </a:solidFill>
            <a:round/>
          </a:ln>
        </p:spPr>
        <p:txBody>
          <a:bodyPr lIns="45719" rIns="45719" anchor="ctr"/>
          <a:lstStyle/>
          <a:p>
            <a:pPr lvl="0" algn="l" defTabSz="914400"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4574521" y="5351683"/>
            <a:ext cx="1065000" cy="380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 anchor="ctr">
            <a:spAutoFit/>
          </a:bodyPr>
          <a:lstStyle>
            <a:lvl1pPr defTabSz="914400"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1400"/>
              <a:t>поисковик</a:t>
            </a:r>
          </a:p>
        </p:txBody>
      </p:sp>
      <p:sp>
        <p:nvSpPr>
          <p:cNvPr id="50" name="Shape 50"/>
          <p:cNvSpPr/>
          <p:nvPr/>
        </p:nvSpPr>
        <p:spPr>
          <a:xfrm>
            <a:off x="7377321" y="5364108"/>
            <a:ext cx="922200" cy="380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 anchor="ctr">
            <a:spAutoFit/>
          </a:bodyPr>
          <a:lstStyle>
            <a:lvl1pPr defTabSz="914400"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1400"/>
              <a:t>сайт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UTM-метки: параметры и значения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graphicFrame>
        <p:nvGraphicFramePr>
          <p:cNvPr id="54" name="Table 54"/>
          <p:cNvGraphicFramePr/>
          <p:nvPr/>
        </p:nvGraphicFramePr>
        <p:xfrm>
          <a:off x="1308100" y="2997200"/>
          <a:ext cx="10388599" cy="5499096"/>
        </p:xfrm>
        <a:graphic>
          <a:graphicData uri="http://schemas.openxmlformats.org/drawingml/2006/table">
            <a:tbl>
              <a:tblPr firstRow="1" firstCol="1">
                <a:tableStyleId>{CF821DB8-F4EB-4A41-A1BA-3FCAFE7338EE}</a:tableStyleId>
              </a:tblPr>
              <a:tblGrid>
                <a:gridCol w="2725953"/>
                <a:gridCol w="3831323"/>
                <a:gridCol w="3831323"/>
              </a:tblGrid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Значение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Пример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utm_source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Источник перехода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utm_source=google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utm_medium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Средство маркетинга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utm_medium=cpc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utm_campaign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Название РК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utm_campaign=летняя_распродажа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utm_content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Объявление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utm_content=logolink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916516">
                <a:tc>
                  <a:txBody>
                    <a:bodyPr/>
                    <a:lstStyle/>
                    <a:p>
                      <a:pPr lvl="0"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600" b="1">
                          <a:solidFill>
                            <a:srgbClr val="FFFFFF"/>
                          </a:solidFill>
                          <a:sym typeface="Helvetica"/>
                        </a:rPr>
                        <a:t>utm_term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Ключевые слова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/>
                      <a:r>
                        <a:rPr sz="2600"/>
                        <a:t>utm_term=купить+слона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Как добавить UTM в ссылку?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endParaRPr sz="3600"/>
          </a:p>
          <a:p>
            <a:pPr lvl="0">
              <a:defRPr sz="1800"/>
            </a:pPr>
            <a:r>
              <a:rPr sz="3600"/>
              <a:t>Вручную</a:t>
            </a:r>
          </a:p>
          <a:p>
            <a:pPr lvl="0">
              <a:defRPr sz="1800"/>
            </a:pPr>
            <a:r>
              <a:rPr sz="3600"/>
              <a:t>Веб-сервисы</a:t>
            </a:r>
          </a:p>
          <a:p>
            <a:pPr lvl="0">
              <a:defRPr sz="1800"/>
            </a:pPr>
            <a:r>
              <a:rPr sz="3600"/>
              <a:t>Расширения для Google Chrome</a:t>
            </a:r>
          </a:p>
          <a:p>
            <a:pPr lvl="0">
              <a:defRPr sz="1800"/>
            </a:pPr>
            <a:r>
              <a:rPr sz="3600"/>
              <a:t>Функция concatenate в MS Excel</a:t>
            </a:r>
          </a:p>
        </p:txBody>
      </p:sp>
      <p:sp>
        <p:nvSpPr>
          <p:cNvPr id="58" name="Shape 58"/>
          <p:cNvSpPr/>
          <p:nvPr/>
        </p:nvSpPr>
        <p:spPr>
          <a:xfrm>
            <a:off x="921048" y="3190873"/>
            <a:ext cx="11216074" cy="3937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sz="1900"/>
              <a:t>http://examplesite.ru/</a:t>
            </a:r>
            <a:r>
              <a:rPr sz="1900" b="1">
                <a:latin typeface="Helvetica"/>
                <a:ea typeface="Helvetica"/>
                <a:cs typeface="Helvetica"/>
                <a:sym typeface="Helvetica"/>
              </a:rPr>
              <a:t>?</a:t>
            </a:r>
            <a:r>
              <a:rPr sz="1900"/>
              <a:t>utm_source=google</a:t>
            </a:r>
            <a:r>
              <a:rPr sz="1900" b="1">
                <a:latin typeface="Helvetica"/>
                <a:ea typeface="Helvetica"/>
                <a:cs typeface="Helvetica"/>
                <a:sym typeface="Helvetica"/>
              </a:rPr>
              <a:t>&amp;</a:t>
            </a:r>
            <a:r>
              <a:rPr sz="1900"/>
              <a:t>utm_medium=cpc</a:t>
            </a:r>
            <a:r>
              <a:rPr sz="1900" b="1">
                <a:latin typeface="Helvetica"/>
                <a:ea typeface="Helvetica"/>
                <a:cs typeface="Helvetica"/>
                <a:sym typeface="Helvetica"/>
              </a:rPr>
              <a:t>&amp;</a:t>
            </a:r>
            <a:r>
              <a:rPr sz="1900"/>
              <a:t>utm_campaign=doklad_pro_utm_metki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Способы интеграции сайта и CRM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 dirty="0" err="1"/>
              <a:t>Заказы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Результаты</a:t>
            </a:r>
            <a:r>
              <a:rPr sz="3600" dirty="0"/>
              <a:t> </a:t>
            </a:r>
            <a:r>
              <a:rPr sz="3600" dirty="0" err="1"/>
              <a:t>заполнения</a:t>
            </a:r>
            <a:r>
              <a:rPr sz="3600" dirty="0"/>
              <a:t> </a:t>
            </a:r>
            <a:r>
              <a:rPr sz="3600" dirty="0" err="1"/>
              <a:t>веб-форм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Подписки</a:t>
            </a:r>
            <a:r>
              <a:rPr sz="3600" dirty="0"/>
              <a:t> </a:t>
            </a:r>
            <a:r>
              <a:rPr sz="3600" dirty="0" err="1"/>
              <a:t>на</a:t>
            </a:r>
            <a:r>
              <a:rPr sz="3600" dirty="0"/>
              <a:t> </a:t>
            </a:r>
            <a:r>
              <a:rPr sz="3600" dirty="0" err="1"/>
              <a:t>рассылку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Посадочные</a:t>
            </a:r>
            <a:r>
              <a:rPr sz="3600" dirty="0"/>
              <a:t> </a:t>
            </a:r>
            <a:r>
              <a:rPr sz="3600" dirty="0" err="1"/>
              <a:t>страницы</a:t>
            </a:r>
            <a:r>
              <a:rPr sz="3600" dirty="0"/>
              <a:t> (landing page)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25779">
              <a:defRPr sz="7200"/>
            </a:lvl1pPr>
          </a:lstStyle>
          <a:p>
            <a:pPr lvl="0">
              <a:defRPr sz="1800"/>
            </a:pPr>
            <a:r>
              <a:rPr sz="7200"/>
              <a:t>Автоматизация обработки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Добавить метки к ссылкам в рекламной кампании</a:t>
            </a:r>
          </a:p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Сохранить метку на сайте (вебаналитика, заказ, веб-форма или в информации о пользователе)</a:t>
            </a:r>
          </a:p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Передать значение в CRM</a:t>
            </a:r>
          </a:p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В зависимости от значения установить пометку для объекта в CRM</a:t>
            </a:r>
          </a:p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Настроить бизнес-процесс, который будет проверять метку</a:t>
            </a:r>
          </a:p>
          <a:p>
            <a:pPr marL="360045" lvl="0" indent="-360045" defTabSz="473201">
              <a:spcBef>
                <a:spcPts val="3400"/>
              </a:spcBef>
              <a:defRPr sz="1800"/>
            </a:pPr>
            <a:r>
              <a:rPr sz="2916"/>
              <a:t>От значения метки срабатывают разные ветки бизнес-процесса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 lvl="0">
              <a:defRPr sz="1800"/>
            </a:pPr>
            <a:r>
              <a:rPr sz="6719"/>
              <a:t>Пример обработки заявки с сайта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68" name="image0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61543" y="2603500"/>
            <a:ext cx="9681714" cy="6286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Вопросы?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14781">
              <a:defRPr sz="1800"/>
            </a:pPr>
            <a:r>
              <a:rPr sz="2272"/>
              <a:t>Антон Кузнецов</a:t>
            </a:r>
          </a:p>
          <a:p>
            <a:pPr lvl="0" defTabSz="414781">
              <a:defRPr sz="1800"/>
            </a:pPr>
            <a:r>
              <a:rPr sz="2272"/>
              <a:t>Веб-студия «Бестранк»</a:t>
            </a:r>
          </a:p>
          <a:p>
            <a:pPr lvl="0" defTabSz="414781">
              <a:defRPr sz="1800"/>
            </a:pPr>
            <a:r>
              <a:rPr sz="2272"/>
              <a:t>info@bestrank.ru, (812) 642 80 17</a:t>
            </a:r>
          </a:p>
        </p:txBody>
      </p:sp>
      <p:pic>
        <p:nvPicPr>
          <p:cNvPr id="72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97450" y="6248400"/>
            <a:ext cx="3009900" cy="482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Произвольный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Helvetica</vt:lpstr>
      <vt:lpstr>Helvetica Light</vt:lpstr>
      <vt:lpstr>Helvetica Neue</vt:lpstr>
      <vt:lpstr>White</vt:lpstr>
      <vt:lpstr>Технологии защиты от потери клиентов</vt:lpstr>
      <vt:lpstr>Как люди ищут информацию?</vt:lpstr>
      <vt:lpstr>UTM-метки: параметры и значения</vt:lpstr>
      <vt:lpstr>Как добавить UTM в ссылку?</vt:lpstr>
      <vt:lpstr>Способы интеграции сайта и CRM</vt:lpstr>
      <vt:lpstr>Автоматизация обработки</vt:lpstr>
      <vt:lpstr>Пример обработки заявки с сайта</vt:lpstr>
      <vt:lpstr>Вопросы?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защиты от потери клиентов</dc:title>
  <dc:creator>Светлана Малофеева</dc:creator>
  <cp:lastModifiedBy>Светлана Малофеева</cp:lastModifiedBy>
  <cp:revision>1</cp:revision>
  <dcterms:modified xsi:type="dcterms:W3CDTF">2015-03-27T09:06:16Z</dcterms:modified>
</cp:coreProperties>
</file>